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90" r:id="rId3"/>
    <p:sldId id="281" r:id="rId4"/>
    <p:sldId id="282" r:id="rId5"/>
    <p:sldId id="294" r:id="rId6"/>
    <p:sldId id="270" r:id="rId7"/>
    <p:sldId id="291" r:id="rId8"/>
    <p:sldId id="287" r:id="rId9"/>
    <p:sldId id="292" r:id="rId10"/>
    <p:sldId id="293" r:id="rId11"/>
    <p:sldId id="286" r:id="rId12"/>
    <p:sldId id="285" r:id="rId13"/>
    <p:sldId id="280" r:id="rId14"/>
  </p:sldIdLst>
  <p:sldSz cx="4610100" cy="3460750"/>
  <p:notesSz cx="4610100" cy="34607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627" autoAdjust="0"/>
  </p:normalViewPr>
  <p:slideViewPr>
    <p:cSldViewPr>
      <p:cViewPr varScale="1">
        <p:scale>
          <a:sx n="179" d="100"/>
          <a:sy n="179" d="100"/>
        </p:scale>
        <p:origin x="2262" y="14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jpe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3DF02416-5F2D-424A-AA26-2B61FE22EC35}" type="datetimeFigureOut">
              <a:rPr lang="en-US" smtClean="0"/>
              <a:pPr/>
              <a:t>4/18/2021</a:t>
            </a:fld>
            <a:endParaRPr lang="en-US"/>
          </a:p>
        </p:txBody>
      </p:sp>
      <p:sp>
        <p:nvSpPr>
          <p:cNvPr id="4" name="Slide Image Placeholder 3"/>
          <p:cNvSpPr>
            <a:spLocks noGrp="1" noRot="1" noChangeAspect="1"/>
          </p:cNvSpPr>
          <p:nvPr>
            <p:ph type="sldImg" idx="2"/>
          </p:nvPr>
        </p:nvSpPr>
        <p:spPr>
          <a:xfrm>
            <a:off x="1441450" y="260350"/>
            <a:ext cx="1727200" cy="12969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460375" y="1644650"/>
            <a:ext cx="3689350" cy="1557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515FF48B-905D-41B4-B772-853FA09F2B65}" type="slidenum">
              <a:rPr lang="en-US" smtClean="0"/>
              <a:pPr/>
              <a:t>‹#›</a:t>
            </a:fld>
            <a:endParaRPr lang="en-US"/>
          </a:p>
        </p:txBody>
      </p:sp>
    </p:spTree>
    <p:extLst>
      <p:ext uri="{BB962C8B-B14F-4D97-AF65-F5344CB8AC3E}">
        <p14:creationId xmlns:p14="http://schemas.microsoft.com/office/powerpoint/2010/main" val="1828786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15FF48B-905D-41B4-B772-853FA09F2B65}" type="slidenum">
              <a:rPr lang="en-US" smtClean="0"/>
              <a:pPr/>
              <a:t>1</a:t>
            </a:fld>
            <a:endParaRPr lang="en-US"/>
          </a:p>
        </p:txBody>
      </p:sp>
    </p:spTree>
    <p:extLst>
      <p:ext uri="{BB962C8B-B14F-4D97-AF65-F5344CB8AC3E}">
        <p14:creationId xmlns:p14="http://schemas.microsoft.com/office/powerpoint/2010/main" val="1385364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15FF48B-905D-41B4-B772-853FA09F2B65}" type="slidenum">
              <a:rPr lang="en-US" smtClean="0"/>
              <a:pPr/>
              <a:t>5</a:t>
            </a:fld>
            <a:endParaRPr lang="en-US"/>
          </a:p>
        </p:txBody>
      </p:sp>
    </p:spTree>
    <p:extLst>
      <p:ext uri="{BB962C8B-B14F-4D97-AF65-F5344CB8AC3E}">
        <p14:creationId xmlns:p14="http://schemas.microsoft.com/office/powerpoint/2010/main" val="4259783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dirty="0"/>
              <a:t>Mininet</a:t>
            </a:r>
            <a:r>
              <a:rPr lang="en-US" dirty="0"/>
              <a:t> is a network emulator which creates a network of virtual hosts, switches, controllers, and links. </a:t>
            </a:r>
            <a:r>
              <a:rPr lang="en-US" b="1" dirty="0"/>
              <a:t>Mininet</a:t>
            </a:r>
            <a:r>
              <a:rPr lang="en-US" dirty="0"/>
              <a:t> hosts run standard Linux network software, and its switches support OpenFlow for highly flexible custom routing and Software-Defined Networking.</a:t>
            </a:r>
          </a:p>
          <a:p>
            <a:r>
              <a:rPr lang="en-US" i="1" dirty="0"/>
              <a:t>ns</a:t>
            </a:r>
            <a:r>
              <a:rPr lang="en-US" dirty="0"/>
              <a:t>-3 is a discrete-event network simulator, targeted primarily for research and educational use</a:t>
            </a:r>
          </a:p>
          <a:p>
            <a:r>
              <a:rPr lang="en-US" b="1" dirty="0" err="1"/>
              <a:t>OMNeT</a:t>
            </a:r>
            <a:r>
              <a:rPr lang="en-US" b="1" dirty="0"/>
              <a:t>++</a:t>
            </a:r>
            <a:r>
              <a:rPr lang="en-US" dirty="0"/>
              <a:t> is an extensible, modular, component-based C++ simulation library and framework, primarily for building network simulators. "Network" is meant in a broader sense that includes wired and wireless communication networks, on-chip networks, </a:t>
            </a:r>
            <a:r>
              <a:rPr lang="en-US" dirty="0" err="1"/>
              <a:t>queueing</a:t>
            </a:r>
            <a:r>
              <a:rPr lang="en-US" dirty="0"/>
              <a:t> networks, and so on.</a:t>
            </a:r>
          </a:p>
          <a:p>
            <a:endParaRPr lang="en-US" dirty="0"/>
          </a:p>
        </p:txBody>
      </p:sp>
      <p:sp>
        <p:nvSpPr>
          <p:cNvPr id="4" name="Slide Number Placeholder 3"/>
          <p:cNvSpPr>
            <a:spLocks noGrp="1"/>
          </p:cNvSpPr>
          <p:nvPr>
            <p:ph type="sldNum" sz="quarter" idx="10"/>
          </p:nvPr>
        </p:nvSpPr>
        <p:spPr/>
        <p:txBody>
          <a:bodyPr/>
          <a:lstStyle/>
          <a:p>
            <a:fld id="{515FF48B-905D-41B4-B772-853FA09F2B65}" type="slidenum">
              <a:rPr lang="en-US" smtClean="0"/>
              <a:pPr/>
              <a:t>6</a:t>
            </a:fld>
            <a:endParaRPr lang="en-US"/>
          </a:p>
        </p:txBody>
      </p:sp>
    </p:spTree>
    <p:extLst>
      <p:ext uri="{BB962C8B-B14F-4D97-AF65-F5344CB8AC3E}">
        <p14:creationId xmlns:p14="http://schemas.microsoft.com/office/powerpoint/2010/main" val="914051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15FF48B-905D-41B4-B772-853FA09F2B65}" type="slidenum">
              <a:rPr lang="en-US" smtClean="0"/>
              <a:pPr/>
              <a:t>9</a:t>
            </a:fld>
            <a:endParaRPr lang="en-US"/>
          </a:p>
        </p:txBody>
      </p:sp>
    </p:spTree>
    <p:extLst>
      <p:ext uri="{BB962C8B-B14F-4D97-AF65-F5344CB8AC3E}">
        <p14:creationId xmlns:p14="http://schemas.microsoft.com/office/powerpoint/2010/main" val="2383882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15FF48B-905D-41B4-B772-853FA09F2B65}" type="slidenum">
              <a:rPr lang="en-US" smtClean="0"/>
              <a:pPr/>
              <a:t>12</a:t>
            </a:fld>
            <a:endParaRPr lang="en-US"/>
          </a:p>
        </p:txBody>
      </p:sp>
    </p:spTree>
    <p:extLst>
      <p:ext uri="{BB962C8B-B14F-4D97-AF65-F5344CB8AC3E}">
        <p14:creationId xmlns:p14="http://schemas.microsoft.com/office/powerpoint/2010/main" val="3532684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45757" y="1072832"/>
            <a:ext cx="3918585" cy="72675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4/18/2021</a:t>
            </a:fld>
            <a:endParaRPr lang="en-US"/>
          </a:p>
        </p:txBody>
      </p:sp>
      <p:sp>
        <p:nvSpPr>
          <p:cNvPr id="6" name="Holder 6"/>
          <p:cNvSpPr>
            <a:spLocks noGrp="1"/>
          </p:cNvSpPr>
          <p:nvPr>
            <p:ph type="sldNum" sz="quarter" idx="7"/>
          </p:nvPr>
        </p:nvSpPr>
        <p:spPr/>
        <p:txBody>
          <a:bodyPr lIns="0" tIns="0" rIns="0" bIns="0"/>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tx1"/>
                </a:solidFill>
                <a:latin typeface="Georgia"/>
                <a:cs typeface="Georgia"/>
              </a:defRPr>
            </a:lvl1pPr>
          </a:lstStyle>
          <a:p>
            <a:endParaRPr/>
          </a:p>
        </p:txBody>
      </p:sp>
      <p:sp>
        <p:nvSpPr>
          <p:cNvPr id="3" name="Holder 3"/>
          <p:cNvSpPr>
            <a:spLocks noGrp="1"/>
          </p:cNvSpPr>
          <p:nvPr>
            <p:ph type="body" idx="1"/>
          </p:nvPr>
        </p:nvSpPr>
        <p:spPr/>
        <p:txBody>
          <a:bodyPr lIns="0" tIns="0" rIns="0" bIns="0"/>
          <a:lstStyle>
            <a:lvl1pPr>
              <a:defRPr sz="1100" b="0" i="0">
                <a:solidFill>
                  <a:schemeClr val="tx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47650" y="3177051"/>
            <a:ext cx="1060323" cy="173037"/>
          </a:xfrm>
        </p:spPr>
        <p:txBody>
          <a:bodyPr lIns="0" tIns="0" rIns="0" bIns="0"/>
          <a:lstStyle>
            <a:lvl1pPr algn="l">
              <a:defRPr>
                <a:solidFill>
                  <a:schemeClr val="tx1">
                    <a:tint val="75000"/>
                  </a:schemeClr>
                </a:solidFill>
              </a:defRPr>
            </a:lvl1pPr>
          </a:lstStyle>
          <a:p>
            <a:fld id="{1D8BD707-D9CF-40AE-B4C6-C98DA3205C09}" type="datetimeFigureOut">
              <a:rPr lang="en-US"/>
              <a:pPr/>
              <a:t>4/18/2021</a:t>
            </a:fld>
            <a:endParaRPr lang="en-US" dirty="0"/>
          </a:p>
        </p:txBody>
      </p:sp>
      <p:sp>
        <p:nvSpPr>
          <p:cNvPr id="6" name="Holder 6"/>
          <p:cNvSpPr>
            <a:spLocks noGrp="1"/>
          </p:cNvSpPr>
          <p:nvPr>
            <p:ph type="sldNum" sz="quarter" idx="7"/>
          </p:nvPr>
        </p:nvSpPr>
        <p:spPr/>
        <p:txBody>
          <a:bodyPr lIns="0" tIns="0" rIns="0" bIns="0"/>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tx1"/>
                </a:solidFill>
                <a:latin typeface="Georgia"/>
                <a:cs typeface="Georgia"/>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4/18/2021</a:t>
            </a:fld>
            <a:endParaRPr lang="en-US"/>
          </a:p>
        </p:txBody>
      </p:sp>
      <p:sp>
        <p:nvSpPr>
          <p:cNvPr id="7" name="Holder 7"/>
          <p:cNvSpPr>
            <a:spLocks noGrp="1"/>
          </p:cNvSpPr>
          <p:nvPr>
            <p:ph type="sldNum" sz="quarter" idx="7"/>
          </p:nvPr>
        </p:nvSpPr>
        <p:spPr/>
        <p:txBody>
          <a:bodyPr lIns="0" tIns="0" rIns="0" bIns="0"/>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0" i="0">
                <a:solidFill>
                  <a:schemeClr val="tx1"/>
                </a:solidFill>
                <a:latin typeface="Georgia"/>
                <a:cs typeface="Georg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4/18/2021</a:t>
            </a:fld>
            <a:endParaRPr lang="en-US"/>
          </a:p>
        </p:txBody>
      </p:sp>
      <p:sp>
        <p:nvSpPr>
          <p:cNvPr id="5" name="Holder 5"/>
          <p:cNvSpPr>
            <a:spLocks noGrp="1"/>
          </p:cNvSpPr>
          <p:nvPr>
            <p:ph type="sldNum" sz="quarter" idx="7"/>
          </p:nvPr>
        </p:nvSpPr>
        <p:spPr/>
        <p:txBody>
          <a:bodyPr lIns="0" tIns="0" rIns="0" bIns="0"/>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4/18/2021</a:t>
            </a:fld>
            <a:endParaRPr lang="en-US"/>
          </a:p>
        </p:txBody>
      </p:sp>
      <p:sp>
        <p:nvSpPr>
          <p:cNvPr id="4" name="Holder 4"/>
          <p:cNvSpPr>
            <a:spLocks noGrp="1"/>
          </p:cNvSpPr>
          <p:nvPr>
            <p:ph type="sldNum" sz="quarter" idx="7"/>
          </p:nvPr>
        </p:nvSpPr>
        <p:spPr/>
        <p:txBody>
          <a:bodyPr lIns="0" tIns="0" rIns="0" bIns="0"/>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4608195" cy="355600"/>
          </a:xfrm>
          <a:custGeom>
            <a:avLst/>
            <a:gdLst/>
            <a:ahLst/>
            <a:cxnLst/>
            <a:rect l="l" t="t" r="r" b="b"/>
            <a:pathLst>
              <a:path w="4608195" h="355600">
                <a:moveTo>
                  <a:pt x="0" y="355180"/>
                </a:moveTo>
                <a:lnTo>
                  <a:pt x="4608004" y="355180"/>
                </a:lnTo>
                <a:lnTo>
                  <a:pt x="4608004" y="0"/>
                </a:lnTo>
                <a:lnTo>
                  <a:pt x="0" y="0"/>
                </a:lnTo>
                <a:lnTo>
                  <a:pt x="0" y="355180"/>
                </a:lnTo>
                <a:close/>
              </a:path>
            </a:pathLst>
          </a:custGeom>
          <a:solidFill>
            <a:srgbClr val="D6D6EF"/>
          </a:solidFill>
        </p:spPr>
        <p:txBody>
          <a:bodyPr wrap="square" lIns="0" tIns="0" rIns="0" bIns="0" rtlCol="0"/>
          <a:lstStyle/>
          <a:p>
            <a:endParaRPr/>
          </a:p>
        </p:txBody>
      </p:sp>
      <p:sp>
        <p:nvSpPr>
          <p:cNvPr id="2" name="Holder 2"/>
          <p:cNvSpPr>
            <a:spLocks noGrp="1"/>
          </p:cNvSpPr>
          <p:nvPr>
            <p:ph type="title"/>
          </p:nvPr>
        </p:nvSpPr>
        <p:spPr>
          <a:xfrm>
            <a:off x="95300" y="79502"/>
            <a:ext cx="4419498" cy="236220"/>
          </a:xfrm>
          <a:prstGeom prst="rect">
            <a:avLst/>
          </a:prstGeom>
        </p:spPr>
        <p:txBody>
          <a:bodyPr wrap="square" lIns="0" tIns="0" rIns="0" bIns="0">
            <a:spAutoFit/>
          </a:bodyPr>
          <a:lstStyle>
            <a:lvl1pPr>
              <a:defRPr sz="1400" b="0" i="0">
                <a:solidFill>
                  <a:schemeClr val="tx1"/>
                </a:solidFill>
                <a:latin typeface="Georgia"/>
                <a:cs typeface="Georgia"/>
              </a:defRPr>
            </a:lvl1pPr>
          </a:lstStyle>
          <a:p>
            <a:endParaRPr/>
          </a:p>
        </p:txBody>
      </p:sp>
      <p:sp>
        <p:nvSpPr>
          <p:cNvPr id="3" name="Holder 3"/>
          <p:cNvSpPr>
            <a:spLocks noGrp="1"/>
          </p:cNvSpPr>
          <p:nvPr>
            <p:ph type="body" idx="1"/>
          </p:nvPr>
        </p:nvSpPr>
        <p:spPr>
          <a:xfrm>
            <a:off x="435419" y="960551"/>
            <a:ext cx="3739261" cy="1621155"/>
          </a:xfrm>
          <a:prstGeom prst="rect">
            <a:avLst/>
          </a:prstGeom>
        </p:spPr>
        <p:txBody>
          <a:bodyPr wrap="square" lIns="0" tIns="0" rIns="0" bIns="0">
            <a:spAutoFit/>
          </a:bodyPr>
          <a:lstStyle>
            <a:lvl1pPr>
              <a:defRPr sz="1100" b="0" i="0">
                <a:solidFill>
                  <a:schemeClr val="tx1"/>
                </a:solidFill>
                <a:latin typeface="Tahoma"/>
                <a:cs typeface="Tahoma"/>
              </a:defRPr>
            </a:lvl1pPr>
          </a:lstStyle>
          <a:p>
            <a:endParaRPr/>
          </a:p>
        </p:txBody>
      </p:sp>
      <p:sp>
        <p:nvSpPr>
          <p:cNvPr id="4" name="Holder 4"/>
          <p:cNvSpPr>
            <a:spLocks noGrp="1"/>
          </p:cNvSpPr>
          <p:nvPr>
            <p:ph type="ftr" sz="quarter" idx="5"/>
          </p:nvPr>
        </p:nvSpPr>
        <p:spPr>
          <a:xfrm>
            <a:off x="1567434" y="3218497"/>
            <a:ext cx="1475232" cy="17303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30505" y="3218497"/>
            <a:ext cx="1060323" cy="17303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4/18/2021</a:t>
            </a:fld>
            <a:endParaRPr lang="en-US"/>
          </a:p>
        </p:txBody>
      </p:sp>
      <p:sp>
        <p:nvSpPr>
          <p:cNvPr id="6" name="Holder 6"/>
          <p:cNvSpPr>
            <a:spLocks noGrp="1"/>
          </p:cNvSpPr>
          <p:nvPr>
            <p:ph type="sldNum" sz="quarter" idx="7"/>
          </p:nvPr>
        </p:nvSpPr>
        <p:spPr>
          <a:xfrm>
            <a:off x="4273397" y="3341859"/>
            <a:ext cx="266700" cy="101600"/>
          </a:xfrm>
          <a:prstGeom prst="rect">
            <a:avLst/>
          </a:prstGeom>
        </p:spPr>
        <p:txBody>
          <a:bodyPr wrap="square" lIns="0" tIns="0" rIns="0" bIns="0">
            <a:spAutoFit/>
          </a:bodyPr>
          <a:lstStyle>
            <a:lvl1pPr>
              <a:defRPr sz="600" b="0" i="0">
                <a:solidFill>
                  <a:srgbClr val="7F7F7F"/>
                </a:solidFill>
                <a:latin typeface="Trebuchet MS"/>
                <a:cs typeface="Trebuchet MS"/>
              </a:defRPr>
            </a:lvl1pPr>
          </a:lstStyle>
          <a:p>
            <a:pPr marL="65405">
              <a:lnSpc>
                <a:spcPts val="670"/>
              </a:lnSpc>
            </a:pPr>
            <a:fld id="{81D60167-4931-47E6-BA6A-407CBD079E47}" type="slidenum">
              <a:rPr dirty="0"/>
              <a:pPr marL="65405">
                <a:lnSpc>
                  <a:spcPts val="670"/>
                </a:lnSpc>
              </a:pPr>
              <a:t>‹#›</a:t>
            </a:fld>
            <a:r>
              <a:rPr spc="-120" dirty="0"/>
              <a:t> </a:t>
            </a:r>
            <a:r>
              <a:rPr dirty="0"/>
              <a:t>/</a:t>
            </a:r>
            <a:r>
              <a:rPr spc="-120" dirty="0"/>
              <a:t> </a:t>
            </a:r>
            <a:r>
              <a:rPr dirty="0"/>
              <a:t>22</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9994" y="184734"/>
            <a:ext cx="3888104" cy="694421"/>
          </a:xfrm>
          <a:prstGeom prst="rect">
            <a:avLst/>
          </a:prstGeom>
          <a:solidFill>
            <a:srgbClr val="D6D6EF"/>
          </a:solidFill>
        </p:spPr>
        <p:txBody>
          <a:bodyPr vert="horz" wrap="square" lIns="0" tIns="47625" rIns="0" bIns="0" rtlCol="0">
            <a:spAutoFit/>
          </a:bodyPr>
          <a:lstStyle/>
          <a:p>
            <a:pPr marL="60325" algn="ctr">
              <a:spcBef>
                <a:spcPts val="375"/>
              </a:spcBef>
            </a:pPr>
            <a:r>
              <a:rPr lang="en-US" b="1" dirty="0">
                <a:solidFill>
                  <a:schemeClr val="tx2"/>
                </a:solidFill>
                <a:latin typeface="Times New Roman" pitchFamily="18" charset="0"/>
                <a:cs typeface="Times New Roman" pitchFamily="18" charset="0"/>
              </a:rPr>
              <a:t>SAFETY SYSTEM OF LPG CONTAINER</a:t>
            </a:r>
            <a:br>
              <a:rPr lang="en-US" b="1" dirty="0">
                <a:solidFill>
                  <a:schemeClr val="tx2"/>
                </a:solidFill>
                <a:latin typeface="Times New Roman" pitchFamily="18" charset="0"/>
                <a:cs typeface="Times New Roman" pitchFamily="18" charset="0"/>
              </a:rPr>
            </a:br>
            <a:r>
              <a:rPr lang="en-US" b="1" dirty="0">
                <a:solidFill>
                  <a:schemeClr val="tx2"/>
                </a:solidFill>
                <a:latin typeface="Times New Roman" pitchFamily="18" charset="0"/>
                <a:cs typeface="Times New Roman" pitchFamily="18" charset="0"/>
              </a:rPr>
              <a:t>(Funded by Amrita Vishwa Vidyapeetham)</a:t>
            </a:r>
            <a:br>
              <a:rPr lang="en-US" b="1" dirty="0">
                <a:solidFill>
                  <a:schemeClr val="tx2"/>
                </a:solidFill>
                <a:latin typeface="Times New Roman" pitchFamily="18" charset="0"/>
                <a:cs typeface="Times New Roman" pitchFamily="18" charset="0"/>
              </a:rPr>
            </a:br>
            <a:endParaRPr spc="215" dirty="0">
              <a:latin typeface="PMingLiU"/>
              <a:cs typeface="PMingLiU"/>
            </a:endParaRPr>
          </a:p>
        </p:txBody>
      </p:sp>
      <p:sp>
        <p:nvSpPr>
          <p:cNvPr id="6" name="object 6"/>
          <p:cNvSpPr txBox="1"/>
          <p:nvPr/>
        </p:nvSpPr>
        <p:spPr>
          <a:xfrm>
            <a:off x="781050" y="3178175"/>
            <a:ext cx="3276600" cy="184666"/>
          </a:xfrm>
          <a:prstGeom prst="rect">
            <a:avLst/>
          </a:prstGeom>
        </p:spPr>
        <p:txBody>
          <a:bodyPr vert="horz" wrap="square" lIns="0" tIns="0" rIns="0" bIns="0" rtlCol="0">
            <a:spAutoFit/>
          </a:bodyPr>
          <a:lstStyle/>
          <a:p>
            <a:pPr marL="12700">
              <a:lnSpc>
                <a:spcPct val="100000"/>
              </a:lnSpc>
            </a:pPr>
            <a:r>
              <a:rPr lang="en-US" sz="1200" spc="180" dirty="0">
                <a:latin typeface="Times New Roman" pitchFamily="18" charset="0"/>
                <a:cs typeface="Times New Roman" pitchFamily="18" charset="0"/>
              </a:rPr>
              <a:t>       </a:t>
            </a:r>
            <a:endParaRPr sz="1200" dirty="0">
              <a:latin typeface="Times New Roman" pitchFamily="18" charset="0"/>
              <a:cs typeface="Times New Roman" pitchFamily="18" charset="0"/>
            </a:endParaRPr>
          </a:p>
        </p:txBody>
      </p:sp>
      <p:sp>
        <p:nvSpPr>
          <p:cNvPr id="7" name="object 7"/>
          <p:cNvSpPr txBox="1"/>
          <p:nvPr/>
        </p:nvSpPr>
        <p:spPr>
          <a:xfrm>
            <a:off x="4326420" y="3335515"/>
            <a:ext cx="213995" cy="92333"/>
          </a:xfrm>
          <a:prstGeom prst="rect">
            <a:avLst/>
          </a:prstGeom>
        </p:spPr>
        <p:txBody>
          <a:bodyPr vert="horz" wrap="square" lIns="0" tIns="0" rIns="0" bIns="0" rtlCol="0">
            <a:spAutoFit/>
          </a:bodyPr>
          <a:lstStyle/>
          <a:p>
            <a:pPr marL="12700">
              <a:lnSpc>
                <a:spcPct val="100000"/>
              </a:lnSpc>
            </a:pPr>
            <a:r>
              <a:rPr sz="600" dirty="0">
                <a:solidFill>
                  <a:srgbClr val="7F7F7F"/>
                </a:solidFill>
                <a:latin typeface="Trebuchet MS"/>
                <a:cs typeface="Trebuchet MS"/>
              </a:rPr>
              <a:t>1</a:t>
            </a:r>
            <a:r>
              <a:rPr sz="600" spc="-120" dirty="0">
                <a:solidFill>
                  <a:srgbClr val="7F7F7F"/>
                </a:solidFill>
                <a:latin typeface="Trebuchet MS"/>
                <a:cs typeface="Trebuchet MS"/>
              </a:rPr>
              <a:t> </a:t>
            </a:r>
            <a:r>
              <a:rPr sz="600">
                <a:solidFill>
                  <a:srgbClr val="7F7F7F"/>
                </a:solidFill>
                <a:latin typeface="Trebuchet MS"/>
                <a:cs typeface="Trebuchet MS"/>
              </a:rPr>
              <a:t>/</a:t>
            </a:r>
            <a:r>
              <a:rPr sz="600" spc="-120">
                <a:solidFill>
                  <a:srgbClr val="7F7F7F"/>
                </a:solidFill>
                <a:latin typeface="Trebuchet MS"/>
                <a:cs typeface="Trebuchet MS"/>
              </a:rPr>
              <a:t> </a:t>
            </a:r>
            <a:r>
              <a:rPr lang="en-US" sz="600" dirty="0">
                <a:solidFill>
                  <a:srgbClr val="7F7F7F"/>
                </a:solidFill>
                <a:latin typeface="Trebuchet MS"/>
                <a:cs typeface="Trebuchet MS"/>
              </a:rPr>
              <a:t>19</a:t>
            </a:r>
            <a:endParaRPr sz="600">
              <a:latin typeface="Trebuchet MS"/>
              <a:cs typeface="Trebuchet MS"/>
            </a:endParaRPr>
          </a:p>
        </p:txBody>
      </p:sp>
      <p:sp>
        <p:nvSpPr>
          <p:cNvPr id="8" name="Rectangle 10"/>
          <p:cNvSpPr>
            <a:spLocks noChangeArrowheads="1"/>
          </p:cNvSpPr>
          <p:nvPr/>
        </p:nvSpPr>
        <p:spPr bwMode="auto">
          <a:xfrm>
            <a:off x="673100" y="870089"/>
            <a:ext cx="3200400" cy="861774"/>
          </a:xfrm>
          <a:prstGeom prst="rect">
            <a:avLst/>
          </a:prstGeom>
          <a:noFill/>
          <a:ln w="9525">
            <a:noFill/>
            <a:miter lim="800000"/>
            <a:headEnd/>
            <a:tailEnd/>
          </a:ln>
        </p:spPr>
        <p:txBody>
          <a:bodyPr wrap="square">
            <a:spAutoFit/>
          </a:bodyPr>
          <a:lstStyle/>
          <a:p>
            <a:pPr algn="ctr"/>
            <a:r>
              <a:rPr lang="en-US" sz="1000" b="1" dirty="0">
                <a:latin typeface="Times New Roman" pitchFamily="18" charset="0"/>
                <a:cs typeface="Times New Roman" pitchFamily="18" charset="0"/>
              </a:rPr>
              <a:t>Name Pandu Konala, Nirmal Krishnan, </a:t>
            </a:r>
            <a:r>
              <a:rPr lang="en-US" sz="1000" b="1">
                <a:latin typeface="Times New Roman" pitchFamily="18" charset="0"/>
                <a:cs typeface="Times New Roman" pitchFamily="18" charset="0"/>
              </a:rPr>
              <a:t>Shree Hari</a:t>
            </a:r>
          </a:p>
          <a:p>
            <a:pPr algn="ctr"/>
            <a:r>
              <a:rPr lang="en-US" sz="1000">
                <a:latin typeface="Times New Roman" pitchFamily="18" charset="0"/>
                <a:cs typeface="Times New Roman" pitchFamily="18" charset="0"/>
              </a:rPr>
              <a:t>Under </a:t>
            </a:r>
            <a:r>
              <a:rPr lang="en-US" sz="1000" dirty="0">
                <a:latin typeface="Times New Roman" pitchFamily="18" charset="0"/>
                <a:cs typeface="Times New Roman" pitchFamily="18" charset="0"/>
              </a:rPr>
              <a:t>the guidance of:</a:t>
            </a:r>
          </a:p>
          <a:p>
            <a:pPr algn="ctr"/>
            <a:r>
              <a:rPr lang="en-US" sz="1000" b="1" dirty="0">
                <a:latin typeface="Times New Roman" pitchFamily="18" charset="0"/>
                <a:cs typeface="Times New Roman" pitchFamily="18" charset="0"/>
              </a:rPr>
              <a:t>Guide name: Mr.Sumesh A.K.</a:t>
            </a:r>
          </a:p>
          <a:p>
            <a:pPr algn="ctr"/>
            <a:r>
              <a:rPr lang="en-US" sz="1000" b="1" dirty="0">
                <a:latin typeface="Times New Roman" pitchFamily="18" charset="0"/>
                <a:cs typeface="Times New Roman" pitchFamily="18" charset="0"/>
              </a:rPr>
              <a:t>Designation: Asst. Professor, Computer Science, School of Engineering, Coimbatore</a:t>
            </a:r>
          </a:p>
        </p:txBody>
      </p:sp>
      <p:sp>
        <p:nvSpPr>
          <p:cNvPr id="3" name="TextBox 2"/>
          <p:cNvSpPr txBox="1"/>
          <p:nvPr/>
        </p:nvSpPr>
        <p:spPr>
          <a:xfrm>
            <a:off x="621266" y="1808063"/>
            <a:ext cx="3460750" cy="307777"/>
          </a:xfrm>
          <a:prstGeom prst="rect">
            <a:avLst/>
          </a:prstGeom>
          <a:noFill/>
        </p:spPr>
        <p:txBody>
          <a:bodyPr wrap="square" rtlCol="0">
            <a:spAutoFit/>
          </a:bodyPr>
          <a:lstStyle/>
          <a:p>
            <a:pPr algn="ctr"/>
            <a:r>
              <a:rPr lang="en-IN" sz="1400" dirty="0">
                <a:latin typeface="Times New Roman" panose="02020603050405020304" pitchFamily="18" charset="0"/>
                <a:cs typeface="Times New Roman" panose="02020603050405020304" pitchFamily="18" charset="0"/>
              </a:rPr>
              <a:t>15CSE480 – Final Review</a:t>
            </a:r>
          </a:p>
        </p:txBody>
      </p:sp>
      <p:pic>
        <p:nvPicPr>
          <p:cNvPr id="10" name="Picture 9" descr="Image result for amrita logo new"/>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78295" y="2691251"/>
            <a:ext cx="4048125" cy="706421"/>
          </a:xfrm>
          <a:prstGeom prst="rect">
            <a:avLst/>
          </a:prstGeom>
          <a:noFill/>
          <a:ln>
            <a:noFill/>
          </a:ln>
        </p:spPr>
      </p:pic>
      <p:sp>
        <p:nvSpPr>
          <p:cNvPr id="11" name="object 5"/>
          <p:cNvSpPr txBox="1"/>
          <p:nvPr/>
        </p:nvSpPr>
        <p:spPr>
          <a:xfrm>
            <a:off x="359994" y="2010876"/>
            <a:ext cx="3966425" cy="556371"/>
          </a:xfrm>
          <a:prstGeom prst="rect">
            <a:avLst/>
          </a:prstGeom>
        </p:spPr>
        <p:txBody>
          <a:bodyPr vert="horz" wrap="square" lIns="0" tIns="0" rIns="0" bIns="0" rtlCol="0">
            <a:spAutoFit/>
          </a:bodyPr>
          <a:lstStyle/>
          <a:p>
            <a:pPr marL="490220" marR="5080" indent="-478155" algn="ctr">
              <a:lnSpc>
                <a:spcPct val="160900"/>
              </a:lnSpc>
            </a:pPr>
            <a:r>
              <a:rPr lang="en-US" sz="800" spc="130" dirty="0">
                <a:latin typeface="Times New Roman" pitchFamily="18" charset="0"/>
                <a:cs typeface="Times New Roman" pitchFamily="18" charset="0"/>
              </a:rPr>
              <a:t>    </a:t>
            </a:r>
            <a:r>
              <a:rPr sz="1200" spc="130" dirty="0">
                <a:latin typeface="Times New Roman" pitchFamily="18" charset="0"/>
                <a:cs typeface="Times New Roman" pitchFamily="18" charset="0"/>
              </a:rPr>
              <a:t>Department </a:t>
            </a:r>
            <a:r>
              <a:rPr sz="1200" spc="150" dirty="0">
                <a:latin typeface="Times New Roman" pitchFamily="18" charset="0"/>
                <a:cs typeface="Times New Roman" pitchFamily="18" charset="0"/>
              </a:rPr>
              <a:t>of </a:t>
            </a:r>
            <a:r>
              <a:rPr sz="1200" spc="130" dirty="0">
                <a:latin typeface="Times New Roman" pitchFamily="18" charset="0"/>
                <a:cs typeface="Times New Roman" pitchFamily="18" charset="0"/>
              </a:rPr>
              <a:t>Computer </a:t>
            </a:r>
            <a:r>
              <a:rPr sz="1200" spc="100" dirty="0">
                <a:latin typeface="Times New Roman" pitchFamily="18" charset="0"/>
                <a:cs typeface="Times New Roman" pitchFamily="18" charset="0"/>
              </a:rPr>
              <a:t>Science </a:t>
            </a:r>
            <a:r>
              <a:rPr sz="1200" spc="85" dirty="0">
                <a:latin typeface="Times New Roman" pitchFamily="18" charset="0"/>
                <a:cs typeface="Times New Roman" pitchFamily="18" charset="0"/>
              </a:rPr>
              <a:t>&amp;</a:t>
            </a:r>
            <a:r>
              <a:rPr sz="1200" spc="-70" dirty="0">
                <a:latin typeface="Times New Roman" pitchFamily="18" charset="0"/>
                <a:cs typeface="Times New Roman" pitchFamily="18" charset="0"/>
              </a:rPr>
              <a:t> </a:t>
            </a:r>
            <a:r>
              <a:rPr sz="1200" spc="110" dirty="0">
                <a:latin typeface="Times New Roman" pitchFamily="18" charset="0"/>
                <a:cs typeface="Times New Roman" pitchFamily="18" charset="0"/>
              </a:rPr>
              <a:t>Engineering  </a:t>
            </a:r>
            <a:r>
              <a:rPr sz="1200" spc="120" dirty="0">
                <a:latin typeface="Times New Roman" pitchFamily="18" charset="0"/>
                <a:cs typeface="Times New Roman" pitchFamily="18" charset="0"/>
              </a:rPr>
              <a:t>Amrita </a:t>
            </a:r>
            <a:r>
              <a:rPr sz="1200" spc="130" dirty="0">
                <a:latin typeface="Times New Roman" pitchFamily="18" charset="0"/>
                <a:cs typeface="Times New Roman" pitchFamily="18" charset="0"/>
              </a:rPr>
              <a:t>School </a:t>
            </a:r>
            <a:r>
              <a:rPr sz="1200" spc="150" dirty="0">
                <a:latin typeface="Times New Roman" pitchFamily="18" charset="0"/>
                <a:cs typeface="Times New Roman" pitchFamily="18" charset="0"/>
              </a:rPr>
              <a:t>of</a:t>
            </a:r>
            <a:r>
              <a:rPr sz="1200" spc="-15" dirty="0">
                <a:latin typeface="Times New Roman" pitchFamily="18" charset="0"/>
                <a:cs typeface="Times New Roman" pitchFamily="18" charset="0"/>
              </a:rPr>
              <a:t> </a:t>
            </a:r>
            <a:r>
              <a:rPr sz="1200" spc="110" dirty="0">
                <a:latin typeface="Times New Roman" pitchFamily="18" charset="0"/>
                <a:cs typeface="Times New Roman" pitchFamily="18" charset="0"/>
              </a:rPr>
              <a:t>Engineering</a:t>
            </a:r>
            <a:r>
              <a:rPr lang="en-IN" sz="1200" spc="110" dirty="0">
                <a:latin typeface="Times New Roman" pitchFamily="18" charset="0"/>
                <a:cs typeface="Times New Roman" pitchFamily="18" charset="0"/>
              </a:rPr>
              <a:t>, Coimbatore</a:t>
            </a:r>
            <a:endParaRPr sz="1400" dirty="0">
              <a:latin typeface="Times New Roman" pitchFamily="18" charset="0"/>
              <a:cs typeface="Times New Roman" pitchFamily="18" charset="0"/>
            </a:endParaRP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C80CA-268B-4248-A7B6-2DBBAF85C5FE}"/>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04452BE7-F382-47BA-AB21-40EC6505A383}"/>
              </a:ext>
            </a:extLst>
          </p:cNvPr>
          <p:cNvSpPr>
            <a:spLocks noGrp="1"/>
          </p:cNvSpPr>
          <p:nvPr>
            <p:ph type="body" idx="1"/>
          </p:nvPr>
        </p:nvSpPr>
        <p:spPr>
          <a:xfrm>
            <a:off x="435418" y="511175"/>
            <a:ext cx="3739261" cy="169277"/>
          </a:xfrm>
        </p:spPr>
        <p:txBody>
          <a:bodyPr/>
          <a:lstStyle/>
          <a:p>
            <a:r>
              <a:rPr lang="en-US" dirty="0">
                <a:sym typeface="Wingdings" panose="05000000000000000000" pitchFamily="2" charset="2"/>
              </a:rPr>
              <a:t>Hardware Setup:-</a:t>
            </a:r>
            <a:endParaRPr lang="en-US" dirty="0"/>
          </a:p>
        </p:txBody>
      </p:sp>
      <p:pic>
        <p:nvPicPr>
          <p:cNvPr id="7" name="Picture 6">
            <a:extLst>
              <a:ext uri="{FF2B5EF4-FFF2-40B4-BE49-F238E27FC236}">
                <a16:creationId xmlns:a16="http://schemas.microsoft.com/office/drawing/2014/main" id="{BD2B887C-EDC3-46AD-82F9-77E1CFBD6A9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14451" y="753649"/>
            <a:ext cx="1695450" cy="1207294"/>
          </a:xfrm>
          <a:prstGeom prst="rect">
            <a:avLst/>
          </a:prstGeom>
        </p:spPr>
      </p:pic>
      <p:pic>
        <p:nvPicPr>
          <p:cNvPr id="9" name="Picture 8">
            <a:extLst>
              <a:ext uri="{FF2B5EF4-FFF2-40B4-BE49-F238E27FC236}">
                <a16:creationId xmlns:a16="http://schemas.microsoft.com/office/drawing/2014/main" id="{1E4519E9-FC49-40D4-B64A-42E1B6EB24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4450" y="2034141"/>
            <a:ext cx="1695450" cy="1271588"/>
          </a:xfrm>
          <a:prstGeom prst="rect">
            <a:avLst/>
          </a:prstGeom>
        </p:spPr>
      </p:pic>
    </p:spTree>
    <p:extLst>
      <p:ext uri="{BB962C8B-B14F-4D97-AF65-F5344CB8AC3E}">
        <p14:creationId xmlns:p14="http://schemas.microsoft.com/office/powerpoint/2010/main" val="175923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79502"/>
            <a:ext cx="4419498" cy="215444"/>
          </a:xfrm>
        </p:spPr>
        <p:txBody>
          <a:bodyPr/>
          <a:lstStyle/>
          <a:p>
            <a:r>
              <a:rPr lang="en-IN" dirty="0"/>
              <a:t>Outcomes of Project ( Max 2 Slide)</a:t>
            </a:r>
          </a:p>
        </p:txBody>
      </p:sp>
      <p:sp>
        <p:nvSpPr>
          <p:cNvPr id="3" name="Text Placeholder 2"/>
          <p:cNvSpPr>
            <a:spLocks noGrp="1"/>
          </p:cNvSpPr>
          <p:nvPr>
            <p:ph type="body" idx="1"/>
          </p:nvPr>
        </p:nvSpPr>
        <p:spPr/>
        <p:txBody>
          <a:bodyPr/>
          <a:lstStyle/>
          <a:p>
            <a:endParaRPr lang="en-IN"/>
          </a:p>
        </p:txBody>
      </p:sp>
      <p:pic>
        <p:nvPicPr>
          <p:cNvPr id="5" name="video_2018-10-16_13-46-22">
            <a:hlinkClick r:id="" action="ppaction://media"/>
            <a:extLst>
              <a:ext uri="{FF2B5EF4-FFF2-40B4-BE49-F238E27FC236}">
                <a16:creationId xmlns:a16="http://schemas.microsoft.com/office/drawing/2014/main" id="{99909EC9-6B73-48B0-B7FF-0D3D48E978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903" y="587375"/>
            <a:ext cx="4610100" cy="2593975"/>
          </a:xfrm>
          <a:prstGeom prst="rect">
            <a:avLst/>
          </a:prstGeom>
        </p:spPr>
      </p:pic>
    </p:spTree>
    <p:extLst>
      <p:ext uri="{BB962C8B-B14F-4D97-AF65-F5344CB8AC3E}">
        <p14:creationId xmlns:p14="http://schemas.microsoft.com/office/powerpoint/2010/main" val="1259440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79502"/>
            <a:ext cx="4419498" cy="215444"/>
          </a:xfrm>
          <a:prstGeom prst="rect">
            <a:avLst/>
          </a:prstGeom>
        </p:spPr>
        <p:txBody>
          <a:bodyPr vert="horz" wrap="square" lIns="0" tIns="0" rIns="0" bIns="0" rtlCol="0">
            <a:spAutoFit/>
          </a:bodyPr>
          <a:lstStyle/>
          <a:p>
            <a:pPr marL="12700" algn="ctr">
              <a:lnSpc>
                <a:spcPct val="100000"/>
              </a:lnSpc>
            </a:pPr>
            <a:r>
              <a:rPr b="1" spc="-35" dirty="0"/>
              <a:t>References</a:t>
            </a:r>
            <a:r>
              <a:rPr lang="en-US" b="1" spc="-35" dirty="0"/>
              <a:t> </a:t>
            </a:r>
            <a:endParaRPr b="1" spc="-35" dirty="0"/>
          </a:p>
        </p:txBody>
      </p:sp>
      <p:sp>
        <p:nvSpPr>
          <p:cNvPr id="6" name="object 6"/>
          <p:cNvSpPr txBox="1">
            <a:spLocks noGrp="1"/>
          </p:cNvSpPr>
          <p:nvPr>
            <p:ph type="body" idx="1"/>
          </p:nvPr>
        </p:nvSpPr>
        <p:spPr>
          <a:xfrm>
            <a:off x="476250" y="815975"/>
            <a:ext cx="3739261" cy="421548"/>
          </a:xfrm>
          <a:prstGeom prst="rect">
            <a:avLst/>
          </a:prstGeom>
        </p:spPr>
        <p:txBody>
          <a:bodyPr vert="horz" wrap="square" lIns="0" tIns="249831" rIns="0" bIns="0" rtlCol="0">
            <a:spAutoFit/>
          </a:bodyPr>
          <a:lstStyle/>
          <a:p>
            <a:pPr marL="514350" indent="-514350">
              <a:defRPr/>
            </a:pPr>
            <a:r>
              <a:rPr lang="en-US" dirty="0">
                <a:latin typeface="Times New Roman" pitchFamily="18" charset="0"/>
                <a:cs typeface="Times New Roman" pitchFamily="18" charset="0"/>
              </a:rPr>
              <a:t>	</a:t>
            </a:r>
          </a:p>
        </p:txBody>
      </p:sp>
      <p:sp>
        <p:nvSpPr>
          <p:cNvPr id="7" name="object 7"/>
          <p:cNvSpPr txBox="1">
            <a:spLocks noGrp="1"/>
          </p:cNvSpPr>
          <p:nvPr>
            <p:ph type="sldNum" sz="quarter" idx="7"/>
          </p:nvPr>
        </p:nvSpPr>
        <p:spPr>
          <a:xfrm>
            <a:off x="4273397" y="3341859"/>
            <a:ext cx="266700" cy="89768"/>
          </a:xfrm>
          <a:prstGeom prst="rect">
            <a:avLst/>
          </a:prstGeom>
        </p:spPr>
        <p:txBody>
          <a:bodyPr vert="horz" wrap="square" lIns="0" tIns="0" rIns="0" bIns="0" rtlCol="0">
            <a:spAutoFit/>
          </a:bodyPr>
          <a:lstStyle/>
          <a:p>
            <a:pPr marL="25400">
              <a:lnSpc>
                <a:spcPts val="670"/>
              </a:lnSpc>
            </a:pPr>
            <a:fld id="{81D60167-4931-47E6-BA6A-407CBD079E47}" type="slidenum">
              <a:rPr dirty="0"/>
              <a:pPr marL="25400">
                <a:lnSpc>
                  <a:spcPts val="670"/>
                </a:lnSpc>
              </a:pPr>
              <a:t>12</a:t>
            </a:fld>
            <a:r>
              <a:rPr spc="-120" dirty="0"/>
              <a:t> </a:t>
            </a:r>
            <a:r>
              <a:t>/</a:t>
            </a:r>
            <a:r>
              <a:rPr spc="-120"/>
              <a:t> </a:t>
            </a:r>
            <a:r>
              <a:rPr lang="en-US" dirty="0"/>
              <a:t>19</a:t>
            </a:r>
            <a:endParaRPr dirty="0"/>
          </a:p>
        </p:txBody>
      </p:sp>
      <p:sp>
        <p:nvSpPr>
          <p:cNvPr id="12" name="Rectangle 11"/>
          <p:cNvSpPr/>
          <p:nvPr/>
        </p:nvSpPr>
        <p:spPr>
          <a:xfrm>
            <a:off x="0" y="1425575"/>
            <a:ext cx="4438650" cy="246221"/>
          </a:xfrm>
          <a:prstGeom prst="rect">
            <a:avLst/>
          </a:prstGeom>
        </p:spPr>
        <p:txBody>
          <a:bodyPr wrap="square">
            <a:spAutoFit/>
          </a:bodyPr>
          <a:lstStyle/>
          <a:p>
            <a:pPr marL="514350" indent="-514350">
              <a:defRPr/>
            </a:pPr>
            <a:r>
              <a:rPr lang="en-US" sz="1000" dirty="0">
                <a:latin typeface="Times New Roman" pitchFamily="18" charset="0"/>
                <a:cs typeface="Times New Roman" pitchFamily="18" charset="0"/>
              </a:rPr>
              <a:t>	</a:t>
            </a:r>
          </a:p>
        </p:txBody>
      </p:sp>
      <p:sp>
        <p:nvSpPr>
          <p:cNvPr id="3" name="Rectangle 2">
            <a:extLst>
              <a:ext uri="{FF2B5EF4-FFF2-40B4-BE49-F238E27FC236}">
                <a16:creationId xmlns:a16="http://schemas.microsoft.com/office/drawing/2014/main" id="{BC518C88-A3C0-4C5B-B786-BC2C68BD5518}"/>
              </a:ext>
            </a:extLst>
          </p:cNvPr>
          <p:cNvSpPr/>
          <p:nvPr/>
        </p:nvSpPr>
        <p:spPr>
          <a:xfrm>
            <a:off x="394589" y="521117"/>
            <a:ext cx="3739261" cy="1754326"/>
          </a:xfrm>
          <a:prstGeom prst="rect">
            <a:avLst/>
          </a:prstGeom>
        </p:spPr>
        <p:txBody>
          <a:bodyPr wrap="square">
            <a:spAutoFit/>
          </a:bodyPr>
          <a:lstStyle/>
          <a:p>
            <a:pPr marL="171450" indent="-171450">
              <a:buFont typeface="Arial" panose="020B0604020202020204" pitchFamily="34" charset="0"/>
              <a:buChar char="•"/>
              <a:defRPr/>
            </a:pPr>
            <a:r>
              <a:rPr lang="en-US" sz="1200" dirty="0"/>
              <a:t>SMART LPG SYSTEM, International Research Journal of Engineering and Technology (IRJET), Volume: 03 Issue: 02 | Feb-2016 </a:t>
            </a:r>
          </a:p>
          <a:p>
            <a:pPr>
              <a:defRPr/>
            </a:pPr>
            <a:endParaRPr lang="en-US" sz="1200" dirty="0"/>
          </a:p>
          <a:p>
            <a:pPr marL="171450" indent="-171450">
              <a:buFont typeface="Arial" panose="020B0604020202020204" pitchFamily="34" charset="0"/>
              <a:buChar char="•"/>
              <a:defRPr/>
            </a:pPr>
            <a:r>
              <a:rPr lang="da-DK" sz="1200" dirty="0"/>
              <a:t>SMART GAS CYLINDER USING EMBEDDED SYSTEM,</a:t>
            </a:r>
            <a:r>
              <a:rPr lang="en-US" sz="1200" dirty="0"/>
              <a:t> INTERNATIONAL JOURNAL OF INNOVATIVE RESEARCH IN ELECTRICAL, ELECTRONICS, INSTRUMENTATION AND CONTROL ENGINEERING Vol. 2, Issue 2, February 2014</a:t>
            </a:r>
          </a:p>
        </p:txBody>
      </p:sp>
    </p:spTree>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717" y="1730375"/>
            <a:ext cx="4419498" cy="215444"/>
          </a:xfrm>
        </p:spPr>
        <p:txBody>
          <a:bodyPr/>
          <a:lstStyle/>
          <a:p>
            <a:pPr algn="ctr"/>
            <a:r>
              <a:rPr lang="en-IN" dirty="0"/>
              <a:t>Thank You</a:t>
            </a:r>
          </a:p>
        </p:txBody>
      </p:sp>
    </p:spTree>
    <p:extLst>
      <p:ext uri="{BB962C8B-B14F-4D97-AF65-F5344CB8AC3E}">
        <p14:creationId xmlns:p14="http://schemas.microsoft.com/office/powerpoint/2010/main" val="1147908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79502"/>
            <a:ext cx="4419498" cy="215444"/>
          </a:xfrm>
        </p:spPr>
        <p:txBody>
          <a:bodyPr/>
          <a:lstStyle/>
          <a:p>
            <a:pPr algn="ctr"/>
            <a:r>
              <a:rPr lang="en-GB" b="1" dirty="0">
                <a:latin typeface="Times New Roman" pitchFamily="18" charset="0"/>
                <a:cs typeface="Times New Roman" pitchFamily="18" charset="0"/>
              </a:rPr>
              <a:t>Problem Statement</a:t>
            </a:r>
            <a:endParaRPr lang="en-US" dirty="0"/>
          </a:p>
        </p:txBody>
      </p:sp>
      <p:sp>
        <p:nvSpPr>
          <p:cNvPr id="3" name="Text Placeholder 2"/>
          <p:cNvSpPr>
            <a:spLocks noGrp="1"/>
          </p:cNvSpPr>
          <p:nvPr>
            <p:ph type="body" idx="1"/>
          </p:nvPr>
        </p:nvSpPr>
        <p:spPr>
          <a:xfrm>
            <a:off x="435419" y="960551"/>
            <a:ext cx="3739261" cy="507831"/>
          </a:xfrm>
        </p:spPr>
        <p:txBody>
          <a:bodyPr/>
          <a:lstStyle/>
          <a:p>
            <a:r>
              <a:rPr lang="en-US" dirty="0"/>
              <a:t>Liquid petroleum gas is a highly flammable material which has to be contained very securely , So to monitor the containment IOT is the reasonable solution. </a:t>
            </a:r>
          </a:p>
        </p:txBody>
      </p:sp>
    </p:spTree>
    <p:extLst>
      <p:ext uri="{BB962C8B-B14F-4D97-AF65-F5344CB8AC3E}">
        <p14:creationId xmlns:p14="http://schemas.microsoft.com/office/powerpoint/2010/main" val="1690597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79502"/>
            <a:ext cx="4419498" cy="215444"/>
          </a:xfrm>
        </p:spPr>
        <p:txBody>
          <a:bodyPr/>
          <a:lstStyle/>
          <a:p>
            <a:pPr algn="ctr"/>
            <a:r>
              <a:rPr lang="en-US" b="1" dirty="0">
                <a:latin typeface="Times New Roman" pitchFamily="18" charset="0"/>
                <a:cs typeface="Times New Roman" pitchFamily="18" charset="0"/>
              </a:rPr>
              <a:t>Introduction </a:t>
            </a:r>
            <a:endParaRPr lang="en-US" dirty="0"/>
          </a:p>
        </p:txBody>
      </p:sp>
      <p:sp>
        <p:nvSpPr>
          <p:cNvPr id="3" name="Text Placeholder 2"/>
          <p:cNvSpPr>
            <a:spLocks noGrp="1"/>
          </p:cNvSpPr>
          <p:nvPr>
            <p:ph type="body" idx="1"/>
          </p:nvPr>
        </p:nvSpPr>
        <p:spPr>
          <a:xfrm>
            <a:off x="171450" y="892175"/>
            <a:ext cx="4267200" cy="1692771"/>
          </a:xfrm>
        </p:spPr>
        <p:txBody>
          <a:bodyPr/>
          <a:lstStyle/>
          <a:p>
            <a:r>
              <a:rPr lang="en-US" dirty="0"/>
              <a:t>   </a:t>
            </a:r>
          </a:p>
          <a:p>
            <a:r>
              <a:rPr lang="en-US" dirty="0"/>
              <a:t>We all know how dangerous liquids and gases like LPG, CNG etc. are. They belong to class of liquids and gases termed as highly inflammable. Even the slightest rise in temperature should be seen with caution since if ever the temperature were to rise above the flash point of the gas or the liquid. So transporting such liquids/gases should be done with great caution. Even if all the necessary measures are taken to avoid the possibility of an explosion, there is still an element of risk to the person transporting the substance as well as to its surroundings.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79502"/>
            <a:ext cx="4419498" cy="215444"/>
          </a:xfrm>
        </p:spPr>
        <p:txBody>
          <a:bodyPr/>
          <a:lstStyle/>
          <a:p>
            <a:pPr algn="ctr"/>
            <a:r>
              <a:rPr lang="en-US" b="1" dirty="0">
                <a:latin typeface="Times New Roman" pitchFamily="18" charset="0"/>
                <a:cs typeface="Times New Roman" pitchFamily="18" charset="0"/>
              </a:rPr>
              <a:t>Introduction (contd..)</a:t>
            </a:r>
            <a:endParaRPr lang="en-US" dirty="0"/>
          </a:p>
        </p:txBody>
      </p:sp>
      <p:sp>
        <p:nvSpPr>
          <p:cNvPr id="3" name="Text Placeholder 2"/>
          <p:cNvSpPr>
            <a:spLocks noGrp="1"/>
          </p:cNvSpPr>
          <p:nvPr>
            <p:ph type="body" idx="1"/>
          </p:nvPr>
        </p:nvSpPr>
        <p:spPr>
          <a:xfrm>
            <a:off x="171451" y="663575"/>
            <a:ext cx="4003230" cy="1692771"/>
          </a:xfrm>
        </p:spPr>
        <p:txBody>
          <a:bodyPr/>
          <a:lstStyle/>
          <a:p>
            <a:r>
              <a:rPr lang="en-US" dirty="0"/>
              <a:t>With the recent advancements in the field of Internet of Things and electronics, we have access to sensors which can detect gases like LPG,CO,CH</a:t>
            </a:r>
            <a:r>
              <a:rPr lang="en-US" baseline="-25000" dirty="0"/>
              <a:t>4</a:t>
            </a:r>
            <a:r>
              <a:rPr lang="en-US" dirty="0"/>
              <a:t>,the slightest variations in temperature etc. So with the help of these sensors coupled with efficient algorithms we will be able to detect whether the liquid has reached a point where it is no longer safe to transport it.So our project aims to develop an iot system that can determine the safety level beyond which it is no longer safe to transport the liquid. In such a situation the concerned authorities is notified by our system and suppression measures will turn 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79502"/>
            <a:ext cx="4419498" cy="215444"/>
          </a:xfrm>
          <a:prstGeom prst="rect">
            <a:avLst/>
          </a:prstGeom>
        </p:spPr>
        <p:txBody>
          <a:bodyPr vert="horz" wrap="square" lIns="0" tIns="0" rIns="0" bIns="0" rtlCol="0">
            <a:spAutoFit/>
          </a:bodyPr>
          <a:lstStyle/>
          <a:p>
            <a:pPr marL="12700" algn="ctr">
              <a:lnSpc>
                <a:spcPct val="100000"/>
              </a:lnSpc>
            </a:pPr>
            <a:r>
              <a:rPr lang="en-US" b="1" dirty="0">
                <a:latin typeface="Times New Roman" pitchFamily="18" charset="0"/>
                <a:cs typeface="Times New Roman" pitchFamily="18" charset="0"/>
              </a:rPr>
              <a:t>Related Works / Literature Survey / Current Status</a:t>
            </a:r>
            <a:endParaRPr spc="-15" dirty="0"/>
          </a:p>
        </p:txBody>
      </p:sp>
      <p:sp>
        <p:nvSpPr>
          <p:cNvPr id="9" name="object 9"/>
          <p:cNvSpPr txBox="1">
            <a:spLocks noGrp="1"/>
          </p:cNvSpPr>
          <p:nvPr>
            <p:ph type="sldNum" sz="quarter" idx="7"/>
          </p:nvPr>
        </p:nvSpPr>
        <p:spPr>
          <a:xfrm>
            <a:off x="4273397" y="3341859"/>
            <a:ext cx="266700" cy="89768"/>
          </a:xfrm>
          <a:prstGeom prst="rect">
            <a:avLst/>
          </a:prstGeom>
        </p:spPr>
        <p:txBody>
          <a:bodyPr vert="horz" wrap="square" lIns="0" tIns="0" rIns="0" bIns="0" rtlCol="0">
            <a:spAutoFit/>
          </a:bodyPr>
          <a:lstStyle/>
          <a:p>
            <a:pPr marL="65405">
              <a:lnSpc>
                <a:spcPts val="670"/>
              </a:lnSpc>
            </a:pPr>
            <a:fld id="{81D60167-4931-47E6-BA6A-407CBD079E47}" type="slidenum">
              <a:rPr dirty="0"/>
              <a:pPr marL="65405">
                <a:lnSpc>
                  <a:spcPts val="670"/>
                </a:lnSpc>
              </a:pPr>
              <a:t>5</a:t>
            </a:fld>
            <a:r>
              <a:rPr spc="-120" dirty="0"/>
              <a:t> </a:t>
            </a:r>
            <a:r>
              <a:t>/</a:t>
            </a:r>
            <a:r>
              <a:rPr spc="-120"/>
              <a:t> </a:t>
            </a:r>
            <a:r>
              <a:rPr lang="en-US" dirty="0"/>
              <a:t>19</a:t>
            </a:r>
            <a:endParaRPr dirty="0"/>
          </a:p>
        </p:txBody>
      </p:sp>
      <p:sp>
        <p:nvSpPr>
          <p:cNvPr id="3" name="TextBox 2"/>
          <p:cNvSpPr txBox="1"/>
          <p:nvPr/>
        </p:nvSpPr>
        <p:spPr>
          <a:xfrm>
            <a:off x="704850" y="1120775"/>
            <a:ext cx="3124200" cy="369332"/>
          </a:xfrm>
          <a:prstGeom prst="rect">
            <a:avLst/>
          </a:prstGeom>
          <a:noFill/>
        </p:spPr>
        <p:txBody>
          <a:bodyPr wrap="square" rtlCol="0">
            <a:spAutoFit/>
          </a:bodyPr>
          <a:lstStyle/>
          <a:p>
            <a:endParaRPr lang="en-IN" dirty="0"/>
          </a:p>
        </p:txBody>
      </p:sp>
      <p:graphicFrame>
        <p:nvGraphicFramePr>
          <p:cNvPr id="5" name="Table 4"/>
          <p:cNvGraphicFramePr>
            <a:graphicFrameLocks noGrp="1"/>
          </p:cNvGraphicFramePr>
          <p:nvPr/>
        </p:nvGraphicFramePr>
        <p:xfrm>
          <a:off x="95250" y="434976"/>
          <a:ext cx="4419600" cy="3313853"/>
        </p:xfrm>
        <a:graphic>
          <a:graphicData uri="http://schemas.openxmlformats.org/drawingml/2006/table">
            <a:tbl>
              <a:tblPr firstRow="1" bandRow="1"/>
              <a:tblGrid>
                <a:gridCol w="381000">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524000">
                  <a:extLst>
                    <a:ext uri="{9D8B030D-6E8A-4147-A177-3AD203B41FA5}">
                      <a16:colId xmlns:a16="http://schemas.microsoft.com/office/drawing/2014/main" val="20003"/>
                    </a:ext>
                  </a:extLst>
                </a:gridCol>
              </a:tblGrid>
              <a:tr h="507999">
                <a:tc>
                  <a:txBody>
                    <a:bodyPr/>
                    <a:lstStyle/>
                    <a:p>
                      <a:pPr algn="ctr"/>
                      <a:r>
                        <a:rPr lang="en-IN" sz="1100" b="1" dirty="0" err="1">
                          <a:solidFill>
                            <a:schemeClr val="tx1"/>
                          </a:solidFill>
                          <a:latin typeface="Times New Roman" pitchFamily="18" charset="0"/>
                          <a:cs typeface="Times New Roman" pitchFamily="18" charset="0"/>
                        </a:rPr>
                        <a:t>S.No</a:t>
                      </a:r>
                      <a:endParaRPr lang="en-IN" sz="1100" b="1" dirty="0">
                        <a:solidFill>
                          <a:schemeClr val="tx1"/>
                        </a:solidFill>
                        <a:latin typeface="Times New Roman" pitchFamily="18" charset="0"/>
                        <a:cs typeface="Times New Roman" pitchFamily="18" charset="0"/>
                      </a:endParaRPr>
                    </a:p>
                  </a:txBody>
                  <a:tcPr marT="45714" marB="45714"/>
                </a:tc>
                <a:tc>
                  <a:txBody>
                    <a:bodyPr/>
                    <a:lstStyle/>
                    <a:p>
                      <a:pPr algn="ctr"/>
                      <a:r>
                        <a:rPr lang="en-IN" sz="1100" b="1" dirty="0">
                          <a:solidFill>
                            <a:schemeClr val="tx1"/>
                          </a:solidFill>
                          <a:latin typeface="Times New Roman" pitchFamily="18" charset="0"/>
                          <a:cs typeface="Times New Roman" pitchFamily="18" charset="0"/>
                        </a:rPr>
                        <a:t>Title</a:t>
                      </a:r>
                    </a:p>
                  </a:txBody>
                  <a:tcPr marT="45714" marB="45714"/>
                </a:tc>
                <a:tc>
                  <a:txBody>
                    <a:bodyPr/>
                    <a:lstStyle/>
                    <a:p>
                      <a:pPr algn="ctr"/>
                      <a:r>
                        <a:rPr lang="en-IN" sz="1100" b="1" dirty="0">
                          <a:solidFill>
                            <a:schemeClr val="tx1"/>
                          </a:solidFill>
                          <a:latin typeface="Times New Roman" pitchFamily="18" charset="0"/>
                          <a:cs typeface="Times New Roman" pitchFamily="18" charset="0"/>
                        </a:rPr>
                        <a:t>Publication Details</a:t>
                      </a:r>
                    </a:p>
                  </a:txBody>
                  <a:tcPr marT="45714" marB="45714"/>
                </a:tc>
                <a:tc>
                  <a:txBody>
                    <a:bodyPr/>
                    <a:lstStyle/>
                    <a:p>
                      <a:pPr algn="ctr"/>
                      <a:r>
                        <a:rPr lang="en-IN" sz="1100" b="1" dirty="0">
                          <a:solidFill>
                            <a:schemeClr val="tx1"/>
                          </a:solidFill>
                          <a:latin typeface="Times New Roman" pitchFamily="18" charset="0"/>
                          <a:cs typeface="Times New Roman" pitchFamily="18" charset="0"/>
                        </a:rPr>
                        <a:t>Comments/</a:t>
                      </a:r>
                    </a:p>
                    <a:p>
                      <a:pPr algn="ctr"/>
                      <a:r>
                        <a:rPr lang="en-IN" sz="1100" b="1" dirty="0">
                          <a:solidFill>
                            <a:schemeClr val="tx1"/>
                          </a:solidFill>
                          <a:latin typeface="Times New Roman" pitchFamily="18" charset="0"/>
                          <a:cs typeface="Times New Roman" pitchFamily="18" charset="0"/>
                        </a:rPr>
                        <a:t>Inferences</a:t>
                      </a:r>
                    </a:p>
                  </a:txBody>
                  <a:tcPr marT="45714" marB="45714"/>
                </a:tc>
                <a:extLst>
                  <a:ext uri="{0D108BD9-81ED-4DB2-BD59-A6C34878D82A}">
                    <a16:rowId xmlns:a16="http://schemas.microsoft.com/office/drawing/2014/main" val="10000"/>
                  </a:ext>
                </a:extLst>
              </a:tr>
              <a:tr h="863600">
                <a:tc>
                  <a:txBody>
                    <a:bodyPr/>
                    <a:lstStyle/>
                    <a:p>
                      <a:pPr algn="ctr"/>
                      <a:r>
                        <a:rPr lang="en-US" sz="1100" dirty="0">
                          <a:latin typeface="Times New Roman" pitchFamily="18" charset="0"/>
                          <a:cs typeface="Times New Roman" pitchFamily="18" charset="0"/>
                        </a:rPr>
                        <a:t>1.</a:t>
                      </a:r>
                    </a:p>
                  </a:txBody>
                  <a:tcPr/>
                </a:tc>
                <a:tc>
                  <a:txBody>
                    <a:bodyPr/>
                    <a:lstStyle/>
                    <a:p>
                      <a:pPr algn="ctr"/>
                      <a:r>
                        <a:rPr lang="en-US" sz="1100" dirty="0"/>
                        <a:t>SMART LPG SYSTEM</a:t>
                      </a:r>
                      <a:endParaRPr lang="en-US" sz="1100" b="0" dirty="0">
                        <a:solidFill>
                          <a:schemeClr val="tx1"/>
                        </a:solidFill>
                        <a:latin typeface="Times New Roman" pitchFamily="18" charset="0"/>
                        <a:cs typeface="Times New Roman" pitchFamily="18" charset="0"/>
                      </a:endParaRPr>
                    </a:p>
                  </a:txBody>
                  <a:tcPr/>
                </a:tc>
                <a:tc>
                  <a:txBody>
                    <a:bodyPr/>
                    <a:lstStyle/>
                    <a:p>
                      <a:pPr algn="ctr"/>
                      <a:r>
                        <a:rPr lang="en-US" sz="1100" dirty="0">
                          <a:latin typeface="Times New Roman" pitchFamily="18" charset="0"/>
                          <a:cs typeface="Times New Roman" pitchFamily="18" charset="0"/>
                        </a:rPr>
                        <a:t>Published</a:t>
                      </a:r>
                      <a:r>
                        <a:rPr lang="en-US" sz="1100" baseline="0" dirty="0">
                          <a:latin typeface="Times New Roman" pitchFamily="18" charset="0"/>
                          <a:cs typeface="Times New Roman" pitchFamily="18" charset="0"/>
                        </a:rPr>
                        <a:t> in </a:t>
                      </a:r>
                      <a:r>
                        <a:rPr lang="en-US" sz="1100" dirty="0"/>
                        <a:t>International Research Journal of Engineering and Technology (IRJET) on </a:t>
                      </a:r>
                      <a:endParaRPr lang="en-US" sz="1100" dirty="0">
                        <a:latin typeface="Times New Roman" pitchFamily="18" charset="0"/>
                        <a:cs typeface="Times New Roman" pitchFamily="18" charset="0"/>
                      </a:endParaRPr>
                    </a:p>
                  </a:txBody>
                  <a:tcPr/>
                </a:tc>
                <a:tc>
                  <a:txBody>
                    <a:bodyPr/>
                    <a:lstStyle/>
                    <a:p>
                      <a:pPr algn="ctr"/>
                      <a:r>
                        <a:rPr lang="en-US" sz="1100" dirty="0">
                          <a:latin typeface="Times New Roman" pitchFamily="18" charset="0"/>
                          <a:cs typeface="Times New Roman" pitchFamily="18" charset="0"/>
                        </a:rPr>
                        <a:t>This paper gave us an insight into how to detect gas leakage and how to inform the consumer via a SMS.</a:t>
                      </a:r>
                    </a:p>
                  </a:txBody>
                  <a:tcPr/>
                </a:tc>
                <a:extLst>
                  <a:ext uri="{0D108BD9-81ED-4DB2-BD59-A6C34878D82A}">
                    <a16:rowId xmlns:a16="http://schemas.microsoft.com/office/drawing/2014/main" val="10001"/>
                  </a:ext>
                </a:extLst>
              </a:tr>
              <a:tr h="1540934">
                <a:tc>
                  <a:txBody>
                    <a:bodyPr/>
                    <a:lstStyle/>
                    <a:p>
                      <a:pPr algn="ctr"/>
                      <a:r>
                        <a:rPr lang="en-US" sz="1100" dirty="0">
                          <a:latin typeface="Times New Roman" pitchFamily="18" charset="0"/>
                          <a:cs typeface="Times New Roman" pitchFamily="18" charset="0"/>
                        </a:rPr>
                        <a:t>2.</a:t>
                      </a:r>
                    </a:p>
                  </a:txBody>
                  <a:tcPr/>
                </a:tc>
                <a:tc>
                  <a:txBody>
                    <a:bodyPr/>
                    <a:lstStyle/>
                    <a:p>
                      <a:pPr algn="ctr"/>
                      <a:r>
                        <a:rPr lang="da-DK" sz="1100" dirty="0"/>
                        <a:t>SMART GAS CYLINDER USING EMBEDDED SYSTEM</a:t>
                      </a:r>
                      <a:endParaRPr lang="en-US" sz="1100" dirty="0">
                        <a:latin typeface="Times New Roman" pitchFamily="18" charset="0"/>
                        <a:cs typeface="Times New Roman" pitchFamily="18" charset="0"/>
                      </a:endParaRPr>
                    </a:p>
                  </a:txBody>
                  <a:tcPr/>
                </a:tc>
                <a:tc>
                  <a:txBody>
                    <a:bodyPr/>
                    <a:lstStyle/>
                    <a:p>
                      <a:pPr algn="ctr"/>
                      <a:r>
                        <a:rPr lang="en-US" sz="1100" dirty="0">
                          <a:latin typeface="Times New Roman" pitchFamily="18" charset="0"/>
                          <a:cs typeface="Times New Roman" pitchFamily="18" charset="0"/>
                        </a:rPr>
                        <a:t>Published</a:t>
                      </a:r>
                      <a:r>
                        <a:rPr lang="en-US" sz="1100" baseline="0" dirty="0">
                          <a:latin typeface="Times New Roman" pitchFamily="18" charset="0"/>
                          <a:cs typeface="Times New Roman" pitchFamily="18" charset="0"/>
                        </a:rPr>
                        <a:t> in</a:t>
                      </a:r>
                    </a:p>
                    <a:p>
                      <a:pPr algn="ctr"/>
                      <a:r>
                        <a:rPr lang="en-US" sz="1100" dirty="0"/>
                        <a:t>INTERNATIONAL JOURNAL OF INNOVATIVE RESEARCH IN EEI</a:t>
                      </a:r>
                      <a:r>
                        <a:rPr lang="en-US" sz="1100" baseline="0" dirty="0"/>
                        <a:t> on</a:t>
                      </a:r>
                      <a:r>
                        <a:rPr lang="en-US" sz="1100" baseline="0" dirty="0">
                          <a:latin typeface="Times New Roman" pitchFamily="18" charset="0"/>
                          <a:cs typeface="Times New Roman" pitchFamily="18" charset="0"/>
                        </a:rPr>
                        <a:t> </a:t>
                      </a:r>
                      <a:r>
                        <a:rPr lang="en-US" sz="1100" dirty="0"/>
                        <a:t>2, February 2014 </a:t>
                      </a:r>
                      <a:endParaRPr lang="en-US" sz="1100" baseline="0" dirty="0"/>
                    </a:p>
                  </a:txBody>
                  <a:tcPr/>
                </a:tc>
                <a:tc>
                  <a:txBody>
                    <a:bodyPr/>
                    <a:lstStyle/>
                    <a:p>
                      <a:r>
                        <a:rPr lang="en-US" sz="1100" b="0" dirty="0">
                          <a:latin typeface="Times New Roman" pitchFamily="18" charset="0"/>
                          <a:cs typeface="Times New Roman" pitchFamily="18" charset="0"/>
                        </a:rPr>
                        <a:t>This</a:t>
                      </a:r>
                      <a:r>
                        <a:rPr lang="en-US" sz="1100" b="0" baseline="0" dirty="0">
                          <a:latin typeface="Times New Roman" pitchFamily="18" charset="0"/>
                          <a:cs typeface="Times New Roman" pitchFamily="18" charset="0"/>
                        </a:rPr>
                        <a:t> paper gave us an insight on the kind of preventive measures that can be taken to avoid an explosion during a gas leak (turning off the power).</a:t>
                      </a:r>
                      <a:endParaRPr lang="en-US" sz="1100" b="0" dirty="0">
                        <a:latin typeface="Times New Roman" pitchFamily="18" charset="0"/>
                        <a:cs typeface="Times New Roman" pitchFamily="18"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057808539"/>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5300" y="79502"/>
            <a:ext cx="4419498" cy="215444"/>
          </a:xfrm>
          <a:prstGeom prst="rect">
            <a:avLst/>
          </a:prstGeom>
        </p:spPr>
        <p:txBody>
          <a:bodyPr vert="horz" wrap="square" lIns="0" tIns="0" rIns="0" bIns="0" rtlCol="0">
            <a:spAutoFit/>
          </a:bodyPr>
          <a:lstStyle/>
          <a:p>
            <a:pPr marL="12700" algn="ctr">
              <a:lnSpc>
                <a:spcPct val="100000"/>
              </a:lnSpc>
            </a:pPr>
            <a:r>
              <a:rPr lang="en-US" b="1" dirty="0">
                <a:latin typeface="Times New Roman" pitchFamily="18" charset="0"/>
                <a:cs typeface="Times New Roman" pitchFamily="18" charset="0"/>
              </a:rPr>
              <a:t>Design ( HW / SW ) / Architecture…</a:t>
            </a:r>
            <a:endParaRPr spc="-35" dirty="0"/>
          </a:p>
        </p:txBody>
      </p:sp>
      <p:sp>
        <p:nvSpPr>
          <p:cNvPr id="7" name="object 7"/>
          <p:cNvSpPr txBox="1">
            <a:spLocks noGrp="1"/>
          </p:cNvSpPr>
          <p:nvPr>
            <p:ph type="sldNum" sz="quarter" idx="7"/>
          </p:nvPr>
        </p:nvSpPr>
        <p:spPr>
          <a:xfrm>
            <a:off x="4273397" y="3341859"/>
            <a:ext cx="266700" cy="89768"/>
          </a:xfrm>
          <a:prstGeom prst="rect">
            <a:avLst/>
          </a:prstGeom>
        </p:spPr>
        <p:txBody>
          <a:bodyPr vert="horz" wrap="square" lIns="0" tIns="0" rIns="0" bIns="0" rtlCol="0">
            <a:spAutoFit/>
          </a:bodyPr>
          <a:lstStyle/>
          <a:p>
            <a:pPr marL="25400">
              <a:lnSpc>
                <a:spcPts val="670"/>
              </a:lnSpc>
            </a:pPr>
            <a:fld id="{81D60167-4931-47E6-BA6A-407CBD079E47}" type="slidenum">
              <a:rPr dirty="0"/>
              <a:pPr marL="25400">
                <a:lnSpc>
                  <a:spcPts val="670"/>
                </a:lnSpc>
              </a:pPr>
              <a:t>6</a:t>
            </a:fld>
            <a:r>
              <a:rPr spc="-120" dirty="0"/>
              <a:t> </a:t>
            </a:r>
            <a:r>
              <a:t>/</a:t>
            </a:r>
            <a:r>
              <a:rPr spc="-120"/>
              <a:t> </a:t>
            </a:r>
            <a:r>
              <a:rPr lang="en-US" dirty="0"/>
              <a:t>19</a:t>
            </a:r>
            <a:endParaRPr dirty="0"/>
          </a:p>
        </p:txBody>
      </p:sp>
      <p:sp>
        <p:nvSpPr>
          <p:cNvPr id="3" name="TextBox 2"/>
          <p:cNvSpPr txBox="1"/>
          <p:nvPr/>
        </p:nvSpPr>
        <p:spPr>
          <a:xfrm>
            <a:off x="95250" y="434975"/>
            <a:ext cx="4514850" cy="1954381"/>
          </a:xfrm>
          <a:prstGeom prst="rect">
            <a:avLst/>
          </a:prstGeom>
          <a:noFill/>
        </p:spPr>
        <p:txBody>
          <a:bodyPr wrap="square" rtlCol="0">
            <a:spAutoFit/>
          </a:bodyPr>
          <a:lstStyle/>
          <a:p>
            <a:r>
              <a:rPr lang="en-IN" sz="1100" dirty="0"/>
              <a:t>Hardware Platform:</a:t>
            </a:r>
          </a:p>
          <a:p>
            <a:pPr marL="285750" indent="-285750">
              <a:buFont typeface="Arial" pitchFamily="34" charset="0"/>
              <a:buChar char="•"/>
            </a:pPr>
            <a:r>
              <a:rPr lang="en-IN" sz="1100" dirty="0"/>
              <a:t>DHT11:-It is a temperature sensor .It is used to detect whether the liquid has reached its flash point.</a:t>
            </a:r>
          </a:p>
          <a:p>
            <a:pPr marL="285750" indent="-285750">
              <a:buFont typeface="Arial" pitchFamily="34" charset="0"/>
              <a:buChar char="•"/>
            </a:pPr>
            <a:r>
              <a:rPr lang="en-IN" sz="1100" dirty="0"/>
              <a:t>MQ9:-</a:t>
            </a:r>
            <a:r>
              <a:rPr lang="en-US" sz="1100" dirty="0"/>
              <a:t>The Grove - Gas Sensor(MQ9) module is useful for gas leakage detection (in home and industry). It is suitable for detecting LPG, CO, CH4.</a:t>
            </a:r>
          </a:p>
          <a:p>
            <a:pPr marL="285750" indent="-285750">
              <a:buFont typeface="Arial" pitchFamily="34" charset="0"/>
              <a:buChar char="•"/>
            </a:pPr>
            <a:r>
              <a:rPr lang="en-US" sz="1100" dirty="0"/>
              <a:t>Ultrasonic sensor:-It is used to measure the distance between the lid of the container and the liquid stored in it.</a:t>
            </a:r>
          </a:p>
          <a:p>
            <a:pPr marL="285750" indent="-285750">
              <a:buFont typeface="Arial" pitchFamily="34" charset="0"/>
              <a:buChar char="•"/>
            </a:pPr>
            <a:r>
              <a:rPr lang="en-US" sz="1100" dirty="0"/>
              <a:t>NodeMCU:-NodeMCU is an open source IoT platform. It includes firmware which runs on the ESP8266 Wi-Fi SoC from Espressif Systems, and hardware which is based on the ESP-12 module.</a:t>
            </a: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79502"/>
            <a:ext cx="4419498" cy="215444"/>
          </a:xfrm>
        </p:spPr>
        <p:txBody>
          <a:bodyPr/>
          <a:lstStyle/>
          <a:p>
            <a:pPr algn="ctr"/>
            <a:r>
              <a:rPr lang="en-US" b="1" dirty="0">
                <a:latin typeface="Times New Roman" pitchFamily="18" charset="0"/>
                <a:cs typeface="Times New Roman" pitchFamily="18" charset="0"/>
              </a:rPr>
              <a:t>Design ( HW / SW ) / Architecture…(contd..)</a:t>
            </a:r>
            <a:endParaRPr lang="en-US" dirty="0"/>
          </a:p>
        </p:txBody>
      </p:sp>
      <p:sp>
        <p:nvSpPr>
          <p:cNvPr id="3" name="Text Placeholder 2"/>
          <p:cNvSpPr>
            <a:spLocks noGrp="1"/>
          </p:cNvSpPr>
          <p:nvPr>
            <p:ph type="body" idx="1"/>
          </p:nvPr>
        </p:nvSpPr>
        <p:spPr>
          <a:xfrm>
            <a:off x="435419" y="511175"/>
            <a:ext cx="3739261" cy="3046988"/>
          </a:xfrm>
        </p:spPr>
        <p:txBody>
          <a:bodyPr/>
          <a:lstStyle/>
          <a:p>
            <a:r>
              <a:rPr lang="en-US" dirty="0"/>
              <a:t>Software Platform:</a:t>
            </a:r>
          </a:p>
          <a:p>
            <a:pPr marL="171450" indent="-171450">
              <a:buFont typeface="Arial" pitchFamily="34" charset="0"/>
              <a:buChar char="•"/>
            </a:pPr>
            <a:r>
              <a:rPr lang="en-US" dirty="0"/>
              <a:t>Arduino IDE:-The open-source Arduino Software makes it easy to write code and upload it to the board. It runs on Windows, Mac OS X, and Linux. The environment is written in Java and based on Processing and other open-source software. This software can be used with any Arduino board.</a:t>
            </a:r>
          </a:p>
          <a:p>
            <a:pPr marL="171450" indent="-171450">
              <a:buFont typeface="Arial" pitchFamily="34" charset="0"/>
              <a:buChar char="•"/>
            </a:pPr>
            <a:r>
              <a:rPr lang="en-US" dirty="0"/>
              <a:t>Adafruit Cloud:-Adafruit.io is a </a:t>
            </a:r>
            <a:r>
              <a:rPr lang="en-US" i="1" dirty="0"/>
              <a:t>cloud service </a:t>
            </a:r>
            <a:r>
              <a:rPr lang="en-US" dirty="0"/>
              <a:t>- that just means we run it for you and you don't have to manage it. You can connect to it over the Internet. It's meant primarily for storing and then retrieving data but it can do a lot more than just that.</a:t>
            </a:r>
          </a:p>
          <a:p>
            <a:pPr marL="171450" indent="-171450">
              <a:buFont typeface="Arial" pitchFamily="34" charset="0"/>
              <a:buChar char="•"/>
            </a:pPr>
            <a:r>
              <a:rPr lang="en-US" dirty="0"/>
              <a:t>IFTTT:-If This Then That, also known as IFTTT, is a free web-based service to create chains of simple conditional statements, called applets. An applet is triggered by changes that occur within other web services such as Gmail, Facebook, Telegram, Instagram, or Pinterest.</a:t>
            </a:r>
          </a:p>
          <a:p>
            <a:pPr marL="171450" indent="-171450">
              <a:buFont typeface="Arial" pitchFamily="34" charset="0"/>
              <a:buChar char="•"/>
            </a:pPr>
            <a:endParaRPr lang="en-US" dirty="0"/>
          </a:p>
        </p:txBody>
      </p:sp>
    </p:spTree>
    <p:extLst>
      <p:ext uri="{BB962C8B-B14F-4D97-AF65-F5344CB8AC3E}">
        <p14:creationId xmlns:p14="http://schemas.microsoft.com/office/powerpoint/2010/main" val="4244012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00" y="-23780"/>
            <a:ext cx="4419498" cy="430887"/>
          </a:xfrm>
        </p:spPr>
        <p:txBody>
          <a:bodyPr/>
          <a:lstStyle/>
          <a:p>
            <a:r>
              <a:rPr lang="en-IN" dirty="0"/>
              <a:t>Screen shots of Hardware setup and Application Software screenshots </a:t>
            </a:r>
          </a:p>
        </p:txBody>
      </p:sp>
      <p:sp>
        <p:nvSpPr>
          <p:cNvPr id="3" name="Text Placeholder 2"/>
          <p:cNvSpPr>
            <a:spLocks noGrp="1"/>
          </p:cNvSpPr>
          <p:nvPr>
            <p:ph type="body" idx="1"/>
          </p:nvPr>
        </p:nvSpPr>
        <p:spPr>
          <a:xfrm>
            <a:off x="396806" y="434975"/>
            <a:ext cx="3739261" cy="169277"/>
          </a:xfrm>
        </p:spPr>
        <p:txBody>
          <a:bodyPr/>
          <a:lstStyle/>
          <a:p>
            <a:r>
              <a:rPr lang="en-IN" dirty="0"/>
              <a:t>--&gt;Software Screenshot:-</a:t>
            </a:r>
          </a:p>
        </p:txBody>
      </p:sp>
      <p:pic>
        <p:nvPicPr>
          <p:cNvPr id="7" name="Picture 6">
            <a:extLst>
              <a:ext uri="{FF2B5EF4-FFF2-40B4-BE49-F238E27FC236}">
                <a16:creationId xmlns:a16="http://schemas.microsoft.com/office/drawing/2014/main" id="{80B8012B-57EA-43D9-91F1-061317C86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316" y="604252"/>
            <a:ext cx="3927467" cy="2856498"/>
          </a:xfrm>
          <a:prstGeom prst="rect">
            <a:avLst/>
          </a:prstGeom>
        </p:spPr>
      </p:pic>
    </p:spTree>
    <p:extLst>
      <p:ext uri="{BB962C8B-B14F-4D97-AF65-F5344CB8AC3E}">
        <p14:creationId xmlns:p14="http://schemas.microsoft.com/office/powerpoint/2010/main" val="20198435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25216-689B-47A8-B6BE-56A992298DE4}"/>
              </a:ext>
            </a:extLst>
          </p:cNvPr>
          <p:cNvSpPr>
            <a:spLocks noGrp="1"/>
          </p:cNvSpPr>
          <p:nvPr>
            <p:ph type="title"/>
          </p:nvPr>
        </p:nvSpPr>
        <p:spPr>
          <a:xfrm>
            <a:off x="95300" y="79502"/>
            <a:ext cx="4419498" cy="215444"/>
          </a:xfrm>
        </p:spPr>
        <p:txBody>
          <a:bodyPr/>
          <a:lstStyle/>
          <a:p>
            <a:r>
              <a:rPr lang="en-US" dirty="0"/>
              <a:t>Continued….</a:t>
            </a:r>
          </a:p>
        </p:txBody>
      </p:sp>
      <p:sp>
        <p:nvSpPr>
          <p:cNvPr id="3" name="Text Placeholder 2">
            <a:extLst>
              <a:ext uri="{FF2B5EF4-FFF2-40B4-BE49-F238E27FC236}">
                <a16:creationId xmlns:a16="http://schemas.microsoft.com/office/drawing/2014/main" id="{145E51E3-6F56-4053-93DD-B27C933BC58F}"/>
              </a:ext>
            </a:extLst>
          </p:cNvPr>
          <p:cNvSpPr>
            <a:spLocks noGrp="1"/>
          </p:cNvSpPr>
          <p:nvPr>
            <p:ph type="body" idx="1"/>
          </p:nvPr>
        </p:nvSpPr>
        <p:spPr>
          <a:xfrm>
            <a:off x="435419" y="960551"/>
            <a:ext cx="3739261" cy="169277"/>
          </a:xfrm>
        </p:spPr>
        <p:txBody>
          <a:bodyPr/>
          <a:lstStyle/>
          <a:p>
            <a:endParaRPr lang="en-US" dirty="0"/>
          </a:p>
        </p:txBody>
      </p:sp>
      <p:pic>
        <p:nvPicPr>
          <p:cNvPr id="7" name="Picture 6">
            <a:extLst>
              <a:ext uri="{FF2B5EF4-FFF2-40B4-BE49-F238E27FC236}">
                <a16:creationId xmlns:a16="http://schemas.microsoft.com/office/drawing/2014/main" id="{9F2CEF5F-BD43-4EA8-AD29-58FFAD0DDC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06" y="358774"/>
            <a:ext cx="4567287" cy="3101975"/>
          </a:xfrm>
          <a:prstGeom prst="rect">
            <a:avLst/>
          </a:prstGeom>
        </p:spPr>
      </p:pic>
    </p:spTree>
    <p:extLst>
      <p:ext uri="{BB962C8B-B14F-4D97-AF65-F5344CB8AC3E}">
        <p14:creationId xmlns:p14="http://schemas.microsoft.com/office/powerpoint/2010/main" val="2354846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715</Words>
  <Application>Microsoft Office PowerPoint</Application>
  <PresentationFormat>Custom</PresentationFormat>
  <Paragraphs>65</Paragraphs>
  <Slides>13</Slides>
  <Notes>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PMingLiU</vt:lpstr>
      <vt:lpstr>Arial</vt:lpstr>
      <vt:lpstr>Calibri</vt:lpstr>
      <vt:lpstr>Georgia</vt:lpstr>
      <vt:lpstr>Tahoma</vt:lpstr>
      <vt:lpstr>Times New Roman</vt:lpstr>
      <vt:lpstr>Trebuchet MS</vt:lpstr>
      <vt:lpstr>Office Theme</vt:lpstr>
      <vt:lpstr>SAFETY SYSTEM OF LPG CONTAINER (Funded by Amrita Vishwa Vidyapeetham) </vt:lpstr>
      <vt:lpstr>Problem Statement</vt:lpstr>
      <vt:lpstr>Introduction </vt:lpstr>
      <vt:lpstr>Introduction (contd..)</vt:lpstr>
      <vt:lpstr>Related Works / Literature Survey / Current Status</vt:lpstr>
      <vt:lpstr>Design ( HW / SW ) / Architecture…</vt:lpstr>
      <vt:lpstr>Design ( HW / SW ) / Architecture…(contd..)</vt:lpstr>
      <vt:lpstr>Screen shots of Hardware setup and Application Software screenshots </vt:lpstr>
      <vt:lpstr>Continued….</vt:lpstr>
      <vt:lpstr>PowerPoint Presentation</vt:lpstr>
      <vt:lpstr>Outcomes of Project ( Max 2 Slide)</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Athira Ravindranathan</dc:creator>
  <cp:lastModifiedBy>Konala, Pandu Ranga Reddy (Student)</cp:lastModifiedBy>
  <cp:revision>72</cp:revision>
  <dcterms:created xsi:type="dcterms:W3CDTF">2016-02-11T04:42:20Z</dcterms:created>
  <dcterms:modified xsi:type="dcterms:W3CDTF">2021-04-18T12:24:04Z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2014-01-18T00:00:00Z</vt:filetime>
  </property>
  <property fmtid="{D5CDD505-2E9C-101B-9397-08002B2CF9AE}" pid="3" name="Creator">
    <vt:lpwstr>LaTeX with Beamer class version 3.10</vt:lpwstr>
  </property>
  <property fmtid="{D5CDD505-2E9C-101B-9397-08002B2CF9AE}" pid="4" name="LastSaved">
    <vt:filetime>2016-02-11T00:00:00Z</vt:filetime>
  </property>
</Properties>
</file>